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5329238"/>
  <p:notesSz cx="6858000" cy="9144000"/>
  <p:defaultTextStyle>
    <a:defPPr>
      <a:defRPr lang="ru-RU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1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4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40" d="100"/>
          <a:sy n="140" d="100"/>
        </p:scale>
        <p:origin x="1326" y="174"/>
      </p:cViewPr>
      <p:guideLst>
        <p:guide orient="horz" pos="167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E5211-944C-4DD6-A39F-64F8BA094577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685800"/>
            <a:ext cx="4864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C20B3-1D74-402C-8072-94C8F3BAB8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4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41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C20B3-1D74-402C-8072-94C8F3BAB84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77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8" y="1655519"/>
            <a:ext cx="6427072" cy="11423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1" y="3019903"/>
            <a:ext cx="5292886" cy="13619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7" y="213420"/>
            <a:ext cx="1701286" cy="454712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6" y="213420"/>
            <a:ext cx="4977831" cy="454712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93" y="3424530"/>
            <a:ext cx="6427072" cy="105844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93" y="2258760"/>
            <a:ext cx="6427072" cy="116577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9" y="1243492"/>
            <a:ext cx="3339556" cy="35170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7" y="1243492"/>
            <a:ext cx="3339556" cy="35170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2" y="1192912"/>
            <a:ext cx="3340871" cy="49714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77" indent="0">
              <a:buNone/>
              <a:defRPr sz="21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400" b="1"/>
            </a:lvl4pPr>
            <a:lvl5pPr marL="1828709" indent="0">
              <a:buNone/>
              <a:defRPr sz="1400" b="1"/>
            </a:lvl5pPr>
            <a:lvl6pPr marL="2285886" indent="0">
              <a:buNone/>
              <a:defRPr sz="1400" b="1"/>
            </a:lvl6pPr>
            <a:lvl7pPr marL="2743063" indent="0">
              <a:buNone/>
              <a:defRPr sz="1400" b="1"/>
            </a:lvl7pPr>
            <a:lvl8pPr marL="3200241" indent="0">
              <a:buNone/>
              <a:defRPr sz="1400" b="1"/>
            </a:lvl8pPr>
            <a:lvl9pPr marL="365741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2" y="1690062"/>
            <a:ext cx="3340871" cy="307048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20" y="1192912"/>
            <a:ext cx="3342181" cy="49714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77" indent="0">
              <a:buNone/>
              <a:defRPr sz="21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400" b="1"/>
            </a:lvl4pPr>
            <a:lvl5pPr marL="1828709" indent="0">
              <a:buNone/>
              <a:defRPr sz="1400" b="1"/>
            </a:lvl5pPr>
            <a:lvl6pPr marL="2285886" indent="0">
              <a:buNone/>
              <a:defRPr sz="1400" b="1"/>
            </a:lvl6pPr>
            <a:lvl7pPr marL="2743063" indent="0">
              <a:buNone/>
              <a:defRPr sz="1400" b="1"/>
            </a:lvl7pPr>
            <a:lvl8pPr marL="3200241" indent="0">
              <a:buNone/>
              <a:defRPr sz="1400" b="1"/>
            </a:lvl8pPr>
            <a:lvl9pPr marL="365741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20" y="1690062"/>
            <a:ext cx="3342181" cy="307048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2" y="212184"/>
            <a:ext cx="2487605" cy="90300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212183"/>
            <a:ext cx="4226957" cy="4548357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2" y="1115193"/>
            <a:ext cx="2487605" cy="3645347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100"/>
            </a:lvl2pPr>
            <a:lvl3pPr marL="914354" indent="0">
              <a:buNone/>
              <a:defRPr sz="11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3" indent="0">
              <a:buNone/>
              <a:defRPr sz="1100"/>
            </a:lvl7pPr>
            <a:lvl8pPr marL="3200241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4" y="3730469"/>
            <a:ext cx="4536758" cy="440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4" y="476180"/>
            <a:ext cx="4536758" cy="3197543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900"/>
            </a:lvl2pPr>
            <a:lvl3pPr marL="914354" indent="0">
              <a:buNone/>
              <a:defRPr sz="2500"/>
            </a:lvl3pPr>
            <a:lvl4pPr marL="1371532" indent="0">
              <a:buNone/>
              <a:defRPr sz="2100"/>
            </a:lvl4pPr>
            <a:lvl5pPr marL="1828709" indent="0">
              <a:buNone/>
              <a:defRPr sz="2100"/>
            </a:lvl5pPr>
            <a:lvl6pPr marL="2285886" indent="0">
              <a:buNone/>
              <a:defRPr sz="2100"/>
            </a:lvl6pPr>
            <a:lvl7pPr marL="2743063" indent="0">
              <a:buNone/>
              <a:defRPr sz="2100"/>
            </a:lvl7pPr>
            <a:lvl8pPr marL="3200241" indent="0">
              <a:buNone/>
              <a:defRPr sz="2100"/>
            </a:lvl8pPr>
            <a:lvl9pPr marL="3657418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4" y="4170869"/>
            <a:ext cx="4536758" cy="625444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100"/>
            </a:lvl2pPr>
            <a:lvl3pPr marL="914354" indent="0">
              <a:buNone/>
              <a:defRPr sz="11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3" indent="0">
              <a:buNone/>
              <a:defRPr sz="1100"/>
            </a:lvl7pPr>
            <a:lvl8pPr marL="3200241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6" y="213418"/>
            <a:ext cx="6805135" cy="888208"/>
          </a:xfrm>
          <a:prstGeom prst="rect">
            <a:avLst/>
          </a:prstGeom>
        </p:spPr>
        <p:txBody>
          <a:bodyPr vert="horz" lIns="91435" tIns="45719" rIns="91435" bIns="4571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6" y="1243492"/>
            <a:ext cx="6805135" cy="3517050"/>
          </a:xfrm>
          <a:prstGeom prst="rect">
            <a:avLst/>
          </a:prstGeom>
        </p:spPr>
        <p:txBody>
          <a:bodyPr vert="horz" lIns="91435" tIns="45719" rIns="91435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4" y="4939416"/>
            <a:ext cx="1764297" cy="283732"/>
          </a:xfrm>
          <a:prstGeom prst="rect">
            <a:avLst/>
          </a:prstGeom>
        </p:spPr>
        <p:txBody>
          <a:bodyPr vert="horz" lIns="91435" tIns="45719" rIns="91435" bIns="4571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4" y="4939416"/>
            <a:ext cx="2394399" cy="283732"/>
          </a:xfrm>
          <a:prstGeom prst="rect">
            <a:avLst/>
          </a:prstGeom>
        </p:spPr>
        <p:txBody>
          <a:bodyPr vert="horz" lIns="91435" tIns="45719" rIns="91435" bIns="4571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6" y="4939416"/>
            <a:ext cx="1764297" cy="283732"/>
          </a:xfrm>
          <a:prstGeom prst="rect">
            <a:avLst/>
          </a:prstGeom>
        </p:spPr>
        <p:txBody>
          <a:bodyPr vert="horz" lIns="91435" tIns="45719" rIns="91435" bIns="4571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1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0590" y="3024660"/>
            <a:ext cx="5292886" cy="1361918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92900"/>
            <a:ext cx="7561263" cy="5522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Прямая соединительная линия 4"/>
          <p:cNvCxnSpPr>
            <a:stCxn id="8" idx="2"/>
          </p:cNvCxnSpPr>
          <p:nvPr/>
        </p:nvCxnSpPr>
        <p:spPr>
          <a:xfrm flipH="1">
            <a:off x="3779999" y="5329237"/>
            <a:ext cx="635" cy="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2069" y="0"/>
            <a:ext cx="3600403" cy="87867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900" b="1" dirty="0" smtClean="0">
                <a:solidFill>
                  <a:srgbClr val="FFFFFF"/>
                </a:solidFill>
                <a:latin typeface="Times New Roman" pitchFamily="18" charset="0"/>
                <a:ea typeface="Titillium Web"/>
                <a:cs typeface="Times New Roman" pitchFamily="18" charset="0"/>
                <a:sym typeface="Titillium Web"/>
              </a:rPr>
              <a:t>ООО «ПРОМСАХАР</a:t>
            </a:r>
            <a:r>
              <a:rPr lang="ru-RU" sz="2900" dirty="0" smtClean="0">
                <a:solidFill>
                  <a:srgbClr val="FFFFFF"/>
                </a:solidFill>
                <a:latin typeface="Times New Roman" pitchFamily="18" charset="0"/>
                <a:ea typeface="Titillium Web"/>
                <a:cs typeface="Times New Roman" pitchFamily="18" charset="0"/>
                <a:sym typeface="Titillium Web"/>
              </a:rPr>
              <a:t>»</a:t>
            </a:r>
            <a:r>
              <a:rPr lang="ru-RU" sz="2100" dirty="0" smtClean="0">
                <a:solidFill>
                  <a:srgbClr val="FFFFFF"/>
                </a:solidFill>
                <a:latin typeface="Times New Roman" pitchFamily="18" charset="0"/>
                <a:ea typeface="Titillium Web"/>
                <a:cs typeface="Times New Roman" pitchFamily="18" charset="0"/>
                <a:sym typeface="Titillium Web"/>
              </a:rPr>
              <a:t/>
            </a:r>
            <a:br>
              <a:rPr lang="ru-RU" sz="2100" dirty="0" smtClean="0">
                <a:solidFill>
                  <a:srgbClr val="FFFFFF"/>
                </a:solidFill>
                <a:latin typeface="Times New Roman" pitchFamily="18" charset="0"/>
                <a:ea typeface="Titillium Web"/>
                <a:cs typeface="Times New Roman" pitchFamily="18" charset="0"/>
                <a:sym typeface="Titillium Web"/>
              </a:rPr>
            </a:br>
            <a:r>
              <a:rPr lang="ru-RU" sz="1800" dirty="0" smtClean="0">
                <a:solidFill>
                  <a:srgbClr val="FFFFFF"/>
                </a:solidFill>
                <a:latin typeface="Times New Roman" pitchFamily="18" charset="0"/>
                <a:ea typeface="Titillium Web"/>
                <a:cs typeface="Times New Roman" pitchFamily="18" charset="0"/>
                <a:sym typeface="Titillium Web"/>
              </a:rPr>
              <a:t>124 года на рынке сахара в России</a:t>
            </a:r>
            <a:endParaRPr lang="ru-RU" sz="1800" dirty="0">
              <a:solidFill>
                <a:srgbClr val="FFFFFF"/>
              </a:solidFill>
              <a:latin typeface="Times New Roman" pitchFamily="18" charset="0"/>
              <a:ea typeface="Titillium Web"/>
              <a:cs typeface="Times New Roman" pitchFamily="18" charset="0"/>
              <a:sym typeface="Titillium Web"/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208731" y="92851"/>
            <a:ext cx="2000261" cy="11430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35999" tIns="35999" rIns="35999" bIns="35999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Наши контакты:</a:t>
            </a:r>
          </a:p>
          <a:p>
            <a:pPr marL="0" indent="0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Приемная </a:t>
            </a:r>
          </a:p>
          <a:p>
            <a:pPr marL="0" indent="0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т. 8-952-494-11-15</a:t>
            </a:r>
          </a:p>
          <a:p>
            <a:pPr marL="0" indent="0">
              <a:buNone/>
            </a:pPr>
            <a:r>
              <a:rPr lang="en-US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Ludmila.Pankova@uniconf.ru</a:t>
            </a: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 кадров</a:t>
            </a:r>
          </a:p>
          <a:p>
            <a:pPr marL="0" indent="0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8-952-495-56-34</a:t>
            </a:r>
          </a:p>
          <a:p>
            <a:pPr marL="0" indent="0">
              <a:buNone/>
            </a:pPr>
            <a:r>
              <a:rPr lang="en-US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nnholcheva@uniconf.ru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8863" y="4664883"/>
            <a:ext cx="1357321" cy="3748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6515" y="4664883"/>
            <a:ext cx="1357321" cy="37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532923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731" y="92851"/>
            <a:ext cx="3429024" cy="3651888"/>
          </a:xfrm>
          <a:effectLst>
            <a:glow rad="63500">
              <a:schemeClr val="bg1">
                <a:lumMod val="9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35999" tIns="35999" rIns="35999" bIns="35999">
            <a:noAutofit/>
          </a:bodyPr>
          <a:lstStyle/>
          <a:p>
            <a:pPr marL="0" indent="180965" algn="just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ООО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«Промсахар</a:t>
            </a: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r>
              <a:rPr lang="ru-RU" sz="800" b="1" dirty="0" smtClean="0">
                <a:solidFill>
                  <a:srgbClr val="844653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одно из предприятий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вертикально интегрированной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структуры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в холдинге «Объединенные кондитеры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180965" algn="just">
              <a:buNone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Предприятие 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 ведет свою историю от Благодатенского сахарного завода, основанного в 1899 году. Это первое в Курской губернии промышленное предприятие по производству сахара. До революции 1917г. продукция сахарного завода поставлялась на экспорт во Францию, Англию, Турцию, Болгарию и другие 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страны.</a:t>
            </a:r>
          </a:p>
          <a:p>
            <a:pPr marL="0" indent="180965" algn="just">
              <a:buNone/>
            </a:pP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Сегодняшний 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перерабатывающий завод ООО «Промсахар» это современное предприятие, которое за год перерабатывает свыше 450 000 тонн сахарной свеклы в более, чем 50 тысяч тонн 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сахара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 обеспечивая 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значительную долю собственного экологически чистого 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сахара для 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производства кондитерских 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изделий «Объединенными кондитерами» . </a:t>
            </a:r>
          </a:p>
          <a:p>
            <a:pPr marL="0" indent="180965" algn="just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ООО </a:t>
            </a:r>
            <a:r>
              <a:rPr lang="ru-RU" sz="8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«Промсахар»</a:t>
            </a:r>
            <a:r>
              <a:rPr lang="ru-RU" sz="800" dirty="0">
                <a:latin typeface="Times New Roman" pitchFamily="18" charset="0"/>
                <a:ea typeface="+mj-ea"/>
                <a:cs typeface="Times New Roman" pitchFamily="18" charset="0"/>
              </a:rPr>
              <a:t> - один из крупнейших работодателей и крупнейших налогоплательщиков Рыльского района Курской области, обеспечивает поддержание и развитие социальной инфраструктуры района</a:t>
            </a:r>
            <a:r>
              <a:rPr lang="ru-RU" sz="8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marL="0" indent="180965" algn="just">
              <a:buNone/>
            </a:pPr>
            <a:endParaRPr lang="ru-RU" sz="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180965">
              <a:buNone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ООО «Промсахар» предлагает</a:t>
            </a:r>
            <a:r>
              <a:rPr lang="ru-RU" sz="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оформление согласно ТК РФ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- предоставление жилья за счет компании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- компенсация проезда от места работы до места   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  проживания два раза в месяц (для иногородних)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- корпоративная связь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- корпоративная одежда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- корпоративное питание (столовая)</a:t>
            </a:r>
            <a:br>
              <a:rPr lang="ru-RU" sz="900" b="1" dirty="0">
                <a:latin typeface="Times New Roman" pitchFamily="18" charset="0"/>
                <a:cs typeface="Times New Roman" pitchFamily="18" charset="0"/>
              </a:rPr>
            </a:br>
            <a:endParaRPr lang="ru-RU" sz="9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180965" algn="just">
              <a:buNone/>
            </a:pPr>
            <a:endParaRPr lang="ru-RU" sz="1100" dirty="0"/>
          </a:p>
        </p:txBody>
      </p:sp>
      <p:cxnSp>
        <p:nvCxnSpPr>
          <p:cNvPr id="4" name="Прямая соединительная линия 3"/>
          <p:cNvCxnSpPr>
            <a:stCxn id="5" idx="2"/>
          </p:cNvCxnSpPr>
          <p:nvPr/>
        </p:nvCxnSpPr>
        <p:spPr>
          <a:xfrm flipH="1">
            <a:off x="3779999" y="5329238"/>
            <a:ext cx="633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4647" y="92851"/>
            <a:ext cx="3636616" cy="2859800"/>
          </a:xfrm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indent="180965" algn="l">
              <a:lnSpc>
                <a:spcPct val="150000"/>
              </a:lnSpc>
            </a:pPr>
            <a:r>
              <a:rPr lang="ru-RU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sz="1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«Промсахар» приглашает на работу</a:t>
            </a:r>
            <a:r>
              <a:rPr lang="ru-RU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Слесари АСУ (КИПиА) - з/п от 54 000 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Слесари отдела главного механика - з/п от 45 000 руб.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Монтажники технологического оборудования -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от 64 000 руб.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Электрогазосварщики  - з/п от 52 000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Огнеупорщик ТЭЦ - з/п от 50 000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Инженер-механик автотранспортного цеха  - з/п от 46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Водитель погрузчика - з/п от 28 000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Кладовщик склада автотранспортного цеха  -  з/п от 30 000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Бульдозерист Б-10 - з/п от 30 000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Водители категории В/С - з/п от 30 000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Тракторист Амкодор - з/п от  40 000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Дежурный по станции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ж. д.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цеха - з/п от 20 000 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- Операторы технологических станций -  з/п от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50000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40</Words>
  <Application>Microsoft Office PowerPoint</Application>
  <PresentationFormat>Произвольный</PresentationFormat>
  <Paragraphs>16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Titillium Web</vt:lpstr>
      <vt:lpstr>Тема Office</vt:lpstr>
      <vt:lpstr>ООО «ПРОМСАХАР» 124 года на рынке сахара в России</vt:lpstr>
      <vt:lpstr>  ООО «Промсахар» приглашает на работу: - Слесари АСУ (КИПиА) - з/п от 54 000 руб. - Слесари отдела главного механика - з/п от 45 000 руб.  - Монтажники технологического оборудования - з/п от 64 000 руб.  - Электрогазосварщики  - з/п от 52 000 руб.  - Огнеупорщик ТЭЦ - з/п от 50 000 руб.  - Инженер-механик автотранспортного цеха  - з/п от 46 200 руб.  - Водитель погрузчика - з/п от 28 000 руб.  - Кладовщик склада автотранспортного цеха  -  з/п от 30 000 руб.  - Бульдозерист Б-10 - з/п от 30 000 руб.  - Водители категории В/С - з/п от 30 000 руб.  - Тракторист Амкодор - з/п от  40 000 руб.  - Дежурный по станции ж. д. цеха - з/п от 20 000 руб.  - Операторы технологических станций -  з/п от 50000 руб.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«Промсахар»</dc:title>
  <dc:creator>Новичков Дмитрий Сергеевич</dc:creator>
  <cp:lastModifiedBy>Чертушкина Елена Васильевна</cp:lastModifiedBy>
  <cp:revision>33</cp:revision>
  <dcterms:created xsi:type="dcterms:W3CDTF">2023-03-20T05:03:16Z</dcterms:created>
  <dcterms:modified xsi:type="dcterms:W3CDTF">2024-09-05T09:19:23Z</dcterms:modified>
</cp:coreProperties>
</file>