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</p:sldIdLst>
  <p:sldSz cx="7561263" cy="53292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40" d="100"/>
          <a:sy n="140" d="100"/>
        </p:scale>
        <p:origin x="1326" y="126"/>
      </p:cViewPr>
      <p:guideLst>
        <p:guide orient="horz" pos="1679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7001" y="-6580"/>
            <a:ext cx="7582601" cy="534239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900" y="1868523"/>
            <a:ext cx="4818171" cy="1279314"/>
          </a:xfrm>
        </p:spPr>
        <p:txBody>
          <a:bodyPr anchor="b">
            <a:noAutofit/>
          </a:bodyPr>
          <a:lstStyle>
            <a:lvl1pPr algn="r">
              <a:defRPr sz="4196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900" y="3147836"/>
            <a:ext cx="4818171" cy="85238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55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0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5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76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31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87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42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2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4" y="473710"/>
            <a:ext cx="5248987" cy="2644881"/>
          </a:xfrm>
        </p:spPr>
        <p:txBody>
          <a:bodyPr anchor="ctr">
            <a:normAutofit/>
          </a:bodyPr>
          <a:lstStyle>
            <a:lvl1pPr algn="l">
              <a:defRPr sz="341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4" y="3473873"/>
            <a:ext cx="5248987" cy="1220769"/>
          </a:xfrm>
        </p:spPr>
        <p:txBody>
          <a:bodyPr anchor="ctr">
            <a:normAutofit/>
          </a:bodyPr>
          <a:lstStyle>
            <a:lvl1pPr marL="0" indent="0" algn="l">
              <a:buNone/>
              <a:defRPr sz="1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529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2pPr>
            <a:lvl3pPr marL="71058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87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42116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77645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213174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48703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84232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7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60" y="473710"/>
            <a:ext cx="5021147" cy="2348812"/>
          </a:xfrm>
        </p:spPr>
        <p:txBody>
          <a:bodyPr anchor="ctr">
            <a:normAutofit/>
          </a:bodyPr>
          <a:lstStyle>
            <a:lvl1pPr algn="l">
              <a:defRPr sz="341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489" y="2822522"/>
            <a:ext cx="4481689" cy="2960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4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55290" indent="0">
              <a:buFontTx/>
              <a:buNone/>
              <a:defRPr/>
            </a:lvl2pPr>
            <a:lvl3pPr marL="710580" indent="0">
              <a:buFontTx/>
              <a:buNone/>
              <a:defRPr/>
            </a:lvl3pPr>
            <a:lvl4pPr marL="1065870" indent="0">
              <a:buFontTx/>
              <a:buNone/>
              <a:defRPr/>
            </a:lvl4pPr>
            <a:lvl5pPr marL="142116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3473873"/>
            <a:ext cx="5248988" cy="1220769"/>
          </a:xfrm>
        </p:spPr>
        <p:txBody>
          <a:bodyPr anchor="ctr">
            <a:normAutofit/>
          </a:bodyPr>
          <a:lstStyle>
            <a:lvl1pPr marL="0" indent="0" algn="l">
              <a:buNone/>
              <a:defRPr sz="1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529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2pPr>
            <a:lvl3pPr marL="71058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87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42116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77645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213174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48703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84232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99159" y="614189"/>
            <a:ext cx="378162" cy="454420"/>
          </a:xfrm>
          <a:prstGeom prst="rect">
            <a:avLst/>
          </a:prstGeom>
        </p:spPr>
        <p:txBody>
          <a:bodyPr vert="horz" lIns="71057" tIns="35528" rIns="71057" bIns="35528" rtlCol="0" anchor="ctr">
            <a:noAutofit/>
          </a:bodyPr>
          <a:lstStyle/>
          <a:p>
            <a:pPr lvl="0"/>
            <a:r>
              <a:rPr lang="en-US" sz="621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9738" y="2243095"/>
            <a:ext cx="378162" cy="454420"/>
          </a:xfrm>
          <a:prstGeom prst="rect">
            <a:avLst/>
          </a:prstGeom>
        </p:spPr>
        <p:txBody>
          <a:bodyPr vert="horz" lIns="71057" tIns="35528" rIns="71057" bIns="35528" rtlCol="0" anchor="ctr">
            <a:noAutofit/>
          </a:bodyPr>
          <a:lstStyle/>
          <a:p>
            <a:pPr lvl="0"/>
            <a:r>
              <a:rPr lang="en-US" sz="621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0338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3" y="1501316"/>
            <a:ext cx="5248988" cy="2016889"/>
          </a:xfrm>
        </p:spPr>
        <p:txBody>
          <a:bodyPr anchor="b">
            <a:normAutofit/>
          </a:bodyPr>
          <a:lstStyle>
            <a:lvl1pPr algn="l">
              <a:defRPr sz="341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3518205"/>
            <a:ext cx="5248988" cy="1176437"/>
          </a:xfrm>
        </p:spPr>
        <p:txBody>
          <a:bodyPr anchor="t">
            <a:normAutofit/>
          </a:bodyPr>
          <a:lstStyle>
            <a:lvl1pPr marL="0" indent="0" algn="l">
              <a:buNone/>
              <a:defRPr sz="1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529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2pPr>
            <a:lvl3pPr marL="71058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87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42116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77645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213174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48703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84232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64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60" y="473710"/>
            <a:ext cx="5021147" cy="2348812"/>
          </a:xfrm>
        </p:spPr>
        <p:txBody>
          <a:bodyPr anchor="ctr">
            <a:normAutofit/>
          </a:bodyPr>
          <a:lstStyle>
            <a:lvl1pPr algn="l">
              <a:defRPr sz="341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4082" y="3118591"/>
            <a:ext cx="5248988" cy="3996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55290" indent="0">
              <a:buFontTx/>
              <a:buNone/>
              <a:defRPr/>
            </a:lvl2pPr>
            <a:lvl3pPr marL="710580" indent="0">
              <a:buFontTx/>
              <a:buNone/>
              <a:defRPr/>
            </a:lvl3pPr>
            <a:lvl4pPr marL="1065870" indent="0">
              <a:buFontTx/>
              <a:buNone/>
              <a:defRPr/>
            </a:lvl4pPr>
            <a:lvl5pPr marL="142116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3518205"/>
            <a:ext cx="5248988" cy="1176437"/>
          </a:xfrm>
        </p:spPr>
        <p:txBody>
          <a:bodyPr anchor="t">
            <a:normAutofit/>
          </a:bodyPr>
          <a:lstStyle>
            <a:lvl1pPr marL="0" indent="0" algn="l">
              <a:buNone/>
              <a:defRPr sz="13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5529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2pPr>
            <a:lvl3pPr marL="71058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87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42116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77645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213174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48703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84232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99159" y="614189"/>
            <a:ext cx="378162" cy="454420"/>
          </a:xfrm>
          <a:prstGeom prst="rect">
            <a:avLst/>
          </a:prstGeom>
        </p:spPr>
        <p:txBody>
          <a:bodyPr vert="horz" lIns="71057" tIns="35528" rIns="71057" bIns="35528" rtlCol="0" anchor="ctr">
            <a:noAutofit/>
          </a:bodyPr>
          <a:lstStyle/>
          <a:p>
            <a:pPr lvl="0"/>
            <a:r>
              <a:rPr lang="en-US" sz="621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9738" y="2243095"/>
            <a:ext cx="378162" cy="454420"/>
          </a:xfrm>
          <a:prstGeom prst="rect">
            <a:avLst/>
          </a:prstGeom>
        </p:spPr>
        <p:txBody>
          <a:bodyPr vert="horz" lIns="71057" tIns="35528" rIns="71057" bIns="35528" rtlCol="0" anchor="ctr">
            <a:noAutofit/>
          </a:bodyPr>
          <a:lstStyle/>
          <a:p>
            <a:pPr lvl="0"/>
            <a:r>
              <a:rPr lang="en-US" sz="6217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2246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251" y="473710"/>
            <a:ext cx="5243819" cy="2348812"/>
          </a:xfrm>
        </p:spPr>
        <p:txBody>
          <a:bodyPr anchor="ctr">
            <a:normAutofit/>
          </a:bodyPr>
          <a:lstStyle>
            <a:lvl1pPr algn="l">
              <a:defRPr sz="341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4082" y="3118591"/>
            <a:ext cx="5248988" cy="39961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65">
                <a:solidFill>
                  <a:schemeClr val="accent1"/>
                </a:solidFill>
              </a:defRPr>
            </a:lvl1pPr>
            <a:lvl2pPr marL="355290" indent="0">
              <a:buFontTx/>
              <a:buNone/>
              <a:defRPr/>
            </a:lvl2pPr>
            <a:lvl3pPr marL="710580" indent="0">
              <a:buFontTx/>
              <a:buNone/>
              <a:defRPr/>
            </a:lvl3pPr>
            <a:lvl4pPr marL="1065870" indent="0">
              <a:buFontTx/>
              <a:buNone/>
              <a:defRPr/>
            </a:lvl4pPr>
            <a:lvl5pPr marL="142116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3518205"/>
            <a:ext cx="5248988" cy="1176437"/>
          </a:xfrm>
        </p:spPr>
        <p:txBody>
          <a:bodyPr anchor="t">
            <a:normAutofit/>
          </a:bodyPr>
          <a:lstStyle>
            <a:lvl1pPr marL="0" indent="0" algn="l">
              <a:buNone/>
              <a:defRPr sz="13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5529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2pPr>
            <a:lvl3pPr marL="71058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87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42116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77645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213174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48703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84232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93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51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2698" y="473711"/>
            <a:ext cx="809389" cy="4080815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83" y="473711"/>
            <a:ext cx="4295818" cy="40808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71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44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3" y="2098800"/>
            <a:ext cx="5248988" cy="1419406"/>
          </a:xfrm>
        </p:spPr>
        <p:txBody>
          <a:bodyPr anchor="b"/>
          <a:lstStyle>
            <a:lvl1pPr algn="l">
              <a:defRPr sz="3108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3518204"/>
            <a:ext cx="5248988" cy="668603"/>
          </a:xfrm>
        </p:spPr>
        <p:txBody>
          <a:bodyPr anchor="t"/>
          <a:lstStyle>
            <a:lvl1pPr marL="0" indent="0" algn="l">
              <a:buNone/>
              <a:defRPr sz="155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5529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2pPr>
            <a:lvl3pPr marL="71058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87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4pPr>
            <a:lvl5pPr marL="1421160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5pPr>
            <a:lvl6pPr marL="177645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6pPr>
            <a:lvl7pPr marL="213174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7pPr>
            <a:lvl8pPr marL="248703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8pPr>
            <a:lvl9pPr marL="2842321" indent="0">
              <a:buNone/>
              <a:defRPr sz="10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4" y="473710"/>
            <a:ext cx="5248987" cy="10263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84" y="1678958"/>
            <a:ext cx="2553588" cy="3015684"/>
          </a:xfrm>
        </p:spPr>
        <p:txBody>
          <a:bodyPr>
            <a:normAutofit/>
          </a:bodyPr>
          <a:lstStyle>
            <a:lvl1pPr>
              <a:defRPr sz="1399"/>
            </a:lvl1pPr>
            <a:lvl2pPr>
              <a:defRPr sz="1243"/>
            </a:lvl2pPr>
            <a:lvl3pPr>
              <a:defRPr sz="1088"/>
            </a:lvl3pPr>
            <a:lvl4pPr>
              <a:defRPr sz="933"/>
            </a:lvl4pPr>
            <a:lvl5pPr>
              <a:defRPr sz="933"/>
            </a:lvl5pPr>
            <a:lvl6pPr>
              <a:defRPr sz="933"/>
            </a:lvl6pPr>
            <a:lvl7pPr>
              <a:defRPr sz="933"/>
            </a:lvl7pPr>
            <a:lvl8pPr>
              <a:defRPr sz="933"/>
            </a:lvl8pPr>
            <a:lvl9pPr>
              <a:defRPr sz="9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9483" y="1678959"/>
            <a:ext cx="2553588" cy="3015684"/>
          </a:xfrm>
        </p:spPr>
        <p:txBody>
          <a:bodyPr>
            <a:normAutofit/>
          </a:bodyPr>
          <a:lstStyle>
            <a:lvl1pPr>
              <a:defRPr sz="1399"/>
            </a:lvl1pPr>
            <a:lvl2pPr>
              <a:defRPr sz="1243"/>
            </a:lvl2pPr>
            <a:lvl3pPr>
              <a:defRPr sz="1088"/>
            </a:lvl3pPr>
            <a:lvl4pPr>
              <a:defRPr sz="933"/>
            </a:lvl4pPr>
            <a:lvl5pPr>
              <a:defRPr sz="933"/>
            </a:lvl5pPr>
            <a:lvl6pPr>
              <a:defRPr sz="933"/>
            </a:lvl6pPr>
            <a:lvl7pPr>
              <a:defRPr sz="933"/>
            </a:lvl7pPr>
            <a:lvl8pPr>
              <a:defRPr sz="933"/>
            </a:lvl8pPr>
            <a:lvl9pPr>
              <a:defRPr sz="9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94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4" y="473710"/>
            <a:ext cx="5248986" cy="102637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1679264"/>
            <a:ext cx="2555707" cy="447804"/>
          </a:xfrm>
        </p:spPr>
        <p:txBody>
          <a:bodyPr anchor="b">
            <a:noAutofit/>
          </a:bodyPr>
          <a:lstStyle>
            <a:lvl1pPr marL="0" indent="0">
              <a:buNone/>
              <a:defRPr sz="1865" b="0"/>
            </a:lvl1pPr>
            <a:lvl2pPr marL="355290" indent="0">
              <a:buNone/>
              <a:defRPr sz="1554" b="1"/>
            </a:lvl2pPr>
            <a:lvl3pPr marL="710580" indent="0">
              <a:buNone/>
              <a:defRPr sz="1399" b="1"/>
            </a:lvl3pPr>
            <a:lvl4pPr marL="1065870" indent="0">
              <a:buNone/>
              <a:defRPr sz="1243" b="1"/>
            </a:lvl4pPr>
            <a:lvl5pPr marL="1421160" indent="0">
              <a:buNone/>
              <a:defRPr sz="1243" b="1"/>
            </a:lvl5pPr>
            <a:lvl6pPr marL="1776451" indent="0">
              <a:buNone/>
              <a:defRPr sz="1243" b="1"/>
            </a:lvl6pPr>
            <a:lvl7pPr marL="2131741" indent="0">
              <a:buNone/>
              <a:defRPr sz="1243" b="1"/>
            </a:lvl7pPr>
            <a:lvl8pPr marL="2487031" indent="0">
              <a:buNone/>
              <a:defRPr sz="1243" b="1"/>
            </a:lvl8pPr>
            <a:lvl9pPr marL="2842321" indent="0">
              <a:buNone/>
              <a:defRPr sz="124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83" y="2127069"/>
            <a:ext cx="2555707" cy="256757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7362" y="1679264"/>
            <a:ext cx="2555707" cy="447804"/>
          </a:xfrm>
        </p:spPr>
        <p:txBody>
          <a:bodyPr anchor="b">
            <a:noAutofit/>
          </a:bodyPr>
          <a:lstStyle>
            <a:lvl1pPr marL="0" indent="0">
              <a:buNone/>
              <a:defRPr sz="1865" b="0"/>
            </a:lvl1pPr>
            <a:lvl2pPr marL="355290" indent="0">
              <a:buNone/>
              <a:defRPr sz="1554" b="1"/>
            </a:lvl2pPr>
            <a:lvl3pPr marL="710580" indent="0">
              <a:buNone/>
              <a:defRPr sz="1399" b="1"/>
            </a:lvl3pPr>
            <a:lvl4pPr marL="1065870" indent="0">
              <a:buNone/>
              <a:defRPr sz="1243" b="1"/>
            </a:lvl4pPr>
            <a:lvl5pPr marL="1421160" indent="0">
              <a:buNone/>
              <a:defRPr sz="1243" b="1"/>
            </a:lvl5pPr>
            <a:lvl6pPr marL="1776451" indent="0">
              <a:buNone/>
              <a:defRPr sz="1243" b="1"/>
            </a:lvl6pPr>
            <a:lvl7pPr marL="2131741" indent="0">
              <a:buNone/>
              <a:defRPr sz="1243" b="1"/>
            </a:lvl7pPr>
            <a:lvl8pPr marL="2487031" indent="0">
              <a:buNone/>
              <a:defRPr sz="1243" b="1"/>
            </a:lvl8pPr>
            <a:lvl9pPr marL="2842321" indent="0">
              <a:buNone/>
              <a:defRPr sz="124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7362" y="2127069"/>
            <a:ext cx="2555707" cy="256757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9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3" y="473710"/>
            <a:ext cx="5248987" cy="10263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6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79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3" y="1164540"/>
            <a:ext cx="2307229" cy="993475"/>
          </a:xfrm>
        </p:spPr>
        <p:txBody>
          <a:bodyPr anchor="b">
            <a:normAutofit/>
          </a:bodyPr>
          <a:lstStyle>
            <a:lvl1pPr>
              <a:defRPr sz="15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3123" y="400140"/>
            <a:ext cx="2799947" cy="42945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83" y="2158015"/>
            <a:ext cx="2307229" cy="2008332"/>
          </a:xfrm>
        </p:spPr>
        <p:txBody>
          <a:bodyPr>
            <a:normAutofit/>
          </a:bodyPr>
          <a:lstStyle>
            <a:lvl1pPr marL="0" indent="0">
              <a:buNone/>
              <a:defRPr sz="1088"/>
            </a:lvl1pPr>
            <a:lvl2pPr marL="266468" indent="0">
              <a:buNone/>
              <a:defRPr sz="816"/>
            </a:lvl2pPr>
            <a:lvl3pPr marL="532935" indent="0">
              <a:buNone/>
              <a:defRPr sz="699"/>
            </a:lvl3pPr>
            <a:lvl4pPr marL="799403" indent="0">
              <a:buNone/>
              <a:defRPr sz="583"/>
            </a:lvl4pPr>
            <a:lvl5pPr marL="1065870" indent="0">
              <a:buNone/>
              <a:defRPr sz="583"/>
            </a:lvl5pPr>
            <a:lvl6pPr marL="1332338" indent="0">
              <a:buNone/>
              <a:defRPr sz="583"/>
            </a:lvl6pPr>
            <a:lvl7pPr marL="1598806" indent="0">
              <a:buNone/>
              <a:defRPr sz="583"/>
            </a:lvl7pPr>
            <a:lvl8pPr marL="1865273" indent="0">
              <a:buNone/>
              <a:defRPr sz="583"/>
            </a:lvl8pPr>
            <a:lvl9pPr marL="2131741" indent="0">
              <a:buNone/>
              <a:defRPr sz="58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76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83" y="3730466"/>
            <a:ext cx="5248987" cy="440403"/>
          </a:xfrm>
        </p:spPr>
        <p:txBody>
          <a:bodyPr anchor="b">
            <a:normAutofit/>
          </a:bodyPr>
          <a:lstStyle>
            <a:lvl1pPr algn="l">
              <a:defRPr sz="1865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4083" y="473710"/>
            <a:ext cx="5248987" cy="2988444"/>
          </a:xfrm>
        </p:spPr>
        <p:txBody>
          <a:bodyPr anchor="t">
            <a:normAutofit/>
          </a:bodyPr>
          <a:lstStyle>
            <a:lvl1pPr marL="0" indent="0" algn="ctr">
              <a:buNone/>
              <a:defRPr sz="1243"/>
            </a:lvl1pPr>
            <a:lvl2pPr marL="355290" indent="0">
              <a:buNone/>
              <a:defRPr sz="1243"/>
            </a:lvl2pPr>
            <a:lvl3pPr marL="710580" indent="0">
              <a:buNone/>
              <a:defRPr sz="1243"/>
            </a:lvl3pPr>
            <a:lvl4pPr marL="1065870" indent="0">
              <a:buNone/>
              <a:defRPr sz="1243"/>
            </a:lvl4pPr>
            <a:lvl5pPr marL="1421160" indent="0">
              <a:buNone/>
              <a:defRPr sz="1243"/>
            </a:lvl5pPr>
            <a:lvl6pPr marL="1776451" indent="0">
              <a:buNone/>
              <a:defRPr sz="1243"/>
            </a:lvl6pPr>
            <a:lvl7pPr marL="2131741" indent="0">
              <a:buNone/>
              <a:defRPr sz="1243"/>
            </a:lvl7pPr>
            <a:lvl8pPr marL="2487031" indent="0">
              <a:buNone/>
              <a:defRPr sz="1243"/>
            </a:lvl8pPr>
            <a:lvl9pPr marL="2842321" indent="0">
              <a:buNone/>
              <a:defRPr sz="124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83" y="4170869"/>
            <a:ext cx="5248987" cy="523773"/>
          </a:xfrm>
        </p:spPr>
        <p:txBody>
          <a:bodyPr>
            <a:normAutofit/>
          </a:bodyPr>
          <a:lstStyle>
            <a:lvl1pPr marL="0" indent="0">
              <a:buNone/>
              <a:defRPr sz="933"/>
            </a:lvl1pPr>
            <a:lvl2pPr marL="355290" indent="0">
              <a:buNone/>
              <a:defRPr sz="933"/>
            </a:lvl2pPr>
            <a:lvl3pPr marL="710580" indent="0">
              <a:buNone/>
              <a:defRPr sz="777"/>
            </a:lvl3pPr>
            <a:lvl4pPr marL="1065870" indent="0">
              <a:buNone/>
              <a:defRPr sz="699"/>
            </a:lvl4pPr>
            <a:lvl5pPr marL="1421160" indent="0">
              <a:buNone/>
              <a:defRPr sz="699"/>
            </a:lvl5pPr>
            <a:lvl6pPr marL="1776451" indent="0">
              <a:buNone/>
              <a:defRPr sz="699"/>
            </a:lvl6pPr>
            <a:lvl7pPr marL="2131741" indent="0">
              <a:buNone/>
              <a:defRPr sz="699"/>
            </a:lvl7pPr>
            <a:lvl8pPr marL="2487031" indent="0">
              <a:buNone/>
              <a:defRPr sz="699"/>
            </a:lvl8pPr>
            <a:lvl9pPr marL="2842321" indent="0">
              <a:buNone/>
              <a:defRPr sz="6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98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1" y="-6580"/>
            <a:ext cx="7582601" cy="534239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84" y="473710"/>
            <a:ext cx="5248986" cy="10263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83" y="1678959"/>
            <a:ext cx="5248987" cy="3015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9661" y="4694643"/>
            <a:ext cx="565715" cy="283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84" y="4694643"/>
            <a:ext cx="3822782" cy="283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9166" y="4694643"/>
            <a:ext cx="423905" cy="283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17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355290" rtl="0" eaLnBrk="1" latinLnBrk="0" hangingPunct="1">
        <a:spcBef>
          <a:spcPct val="0"/>
        </a:spcBef>
        <a:buNone/>
        <a:defRPr sz="279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6468" indent="-266468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7346" indent="-222056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88225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3515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98806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54096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309386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664676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019966" indent="-177645" algn="l" defTabSz="355290" rtl="0" eaLnBrk="1" latinLnBrk="0" hangingPunct="1">
        <a:spcBef>
          <a:spcPts val="77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1pPr>
      <a:lvl2pPr marL="355290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2pPr>
      <a:lvl3pPr marL="710580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3pPr>
      <a:lvl4pPr marL="1065870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4pPr>
      <a:lvl5pPr marL="1421160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5pPr>
      <a:lvl6pPr marL="1776451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6pPr>
      <a:lvl7pPr marL="2131741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7pPr>
      <a:lvl8pPr marL="2487031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8pPr>
      <a:lvl9pPr marL="2842321" algn="l" defTabSz="355290" rtl="0" eaLnBrk="1" latinLnBrk="0" hangingPunct="1">
        <a:defRPr sz="1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C:\Users\snmaslova\AppData\Local\Microsoft\Windows\Temporary Internet Files\Content.Outlook\LB4HXMOQ\maus-4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4673"/>
            <a:ext cx="7561262" cy="571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780000" y="0"/>
            <a:ext cx="0" cy="53292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6696" y="25929"/>
            <a:ext cx="2736304" cy="141455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ЗАО Агрофирма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700" b="1" dirty="0" smtClean="0">
                <a:solidFill>
                  <a:srgbClr val="002060"/>
                </a:solidFill>
              </a:rPr>
              <a:t>«Рыльская»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6" name="Объект 2"/>
          <p:cNvSpPr>
            <a:spLocks noGrp="1"/>
          </p:cNvSpPr>
          <p:nvPr/>
        </p:nvSpPr>
        <p:spPr>
          <a:xfrm>
            <a:off x="180231" y="72331"/>
            <a:ext cx="3384376" cy="2088232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100" b="1" dirty="0"/>
          </a:p>
        </p:txBody>
      </p:sp>
      <p:pic>
        <p:nvPicPr>
          <p:cNvPr id="1026" name="Рисунок 1" descr="Описание: Описание: cid:image001.png@01D3692F.1A915D7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71" y="4548719"/>
            <a:ext cx="27622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7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385" y="216347"/>
            <a:ext cx="3528392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00" b="1" dirty="0" smtClean="0"/>
              <a:t/>
            </a:r>
            <a:br>
              <a:rPr lang="ru-RU" sz="900" b="1" dirty="0" smtClean="0"/>
            </a:br>
            <a:r>
              <a:rPr lang="ru-RU" sz="950" b="1" u="sng" dirty="0" smtClean="0">
                <a:solidFill>
                  <a:srgbClr val="002060"/>
                </a:solidFill>
              </a:rPr>
              <a:t>ЗАО </a:t>
            </a:r>
            <a:r>
              <a:rPr lang="ru-RU" sz="950" b="1" u="sng" dirty="0">
                <a:solidFill>
                  <a:srgbClr val="002060"/>
                </a:solidFill>
              </a:rPr>
              <a:t>Агрофирма «Рыльская» предлагает:</a:t>
            </a:r>
            <a:br>
              <a:rPr lang="ru-RU" sz="950" b="1" u="sng" dirty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>- оформление согласно ТК РФ</a:t>
            </a:r>
            <a:br>
              <a:rPr lang="ru-RU" sz="950" dirty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>- предоставление жилья за счет компании</a:t>
            </a:r>
            <a:br>
              <a:rPr lang="ru-RU" sz="950" dirty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>- льготное питание</a:t>
            </a:r>
            <a:br>
              <a:rPr lang="ru-RU" sz="950" dirty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>- корпоративная связь</a:t>
            </a:r>
            <a:br>
              <a:rPr lang="ru-RU" sz="950" dirty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>- корпоративная </a:t>
            </a:r>
            <a:r>
              <a:rPr lang="ru-RU" sz="950" dirty="0" smtClean="0">
                <a:solidFill>
                  <a:srgbClr val="002060"/>
                </a:solidFill>
              </a:rPr>
              <a:t>одежда</a:t>
            </a:r>
            <a:br>
              <a:rPr lang="ru-RU" sz="950" dirty="0" smtClean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/>
            </a:r>
            <a:br>
              <a:rPr lang="ru-RU" sz="950" dirty="0">
                <a:solidFill>
                  <a:srgbClr val="002060"/>
                </a:solidFill>
              </a:rPr>
            </a:br>
            <a:r>
              <a:rPr lang="ru-RU" sz="1000" b="1" u="sng" dirty="0">
                <a:solidFill>
                  <a:srgbClr val="002060"/>
                </a:solidFill>
              </a:rPr>
              <a:t>Наши контакты:</a:t>
            </a:r>
            <a:br>
              <a:rPr lang="ru-RU" sz="1000" b="1" u="sng" dirty="0">
                <a:solidFill>
                  <a:srgbClr val="002060"/>
                </a:solidFill>
              </a:rPr>
            </a:br>
            <a:r>
              <a:rPr lang="ru-RU" sz="1000" dirty="0">
                <a:solidFill>
                  <a:srgbClr val="002060"/>
                </a:solidFill>
              </a:rPr>
              <a:t>Приемная </a:t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ru-RU" sz="1000" dirty="0">
                <a:solidFill>
                  <a:srgbClr val="002060"/>
                </a:solidFill>
              </a:rPr>
              <a:t>т. 8(47152)2-11-00</a:t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en-US" sz="1000" dirty="0">
                <a:solidFill>
                  <a:srgbClr val="002060"/>
                </a:solidFill>
              </a:rPr>
              <a:t>E-mail</a:t>
            </a:r>
            <a:r>
              <a:rPr lang="ru-RU" sz="1000" dirty="0">
                <a:solidFill>
                  <a:srgbClr val="002060"/>
                </a:solidFill>
              </a:rPr>
              <a:t>: </a:t>
            </a:r>
            <a:r>
              <a:rPr lang="en-US" sz="1000" dirty="0">
                <a:solidFill>
                  <a:srgbClr val="002060"/>
                </a:solidFill>
              </a:rPr>
              <a:t>AF-Rylskaya@uniconf.ru</a:t>
            </a:r>
            <a:r>
              <a:rPr lang="ru-RU" sz="1000" dirty="0">
                <a:solidFill>
                  <a:srgbClr val="002060"/>
                </a:solidFill>
              </a:rPr>
              <a:t/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ru-RU" sz="1000" dirty="0">
                <a:solidFill>
                  <a:srgbClr val="002060"/>
                </a:solidFill>
              </a:rPr>
              <a:t>Отдел кадров</a:t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ru-RU" sz="1000" dirty="0">
                <a:solidFill>
                  <a:srgbClr val="002060"/>
                </a:solidFill>
              </a:rPr>
              <a:t>т. 8-920-728-82-64</a:t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en-US" sz="1000" dirty="0">
                <a:solidFill>
                  <a:srgbClr val="002060"/>
                </a:solidFill>
              </a:rPr>
              <a:t>E-mail</a:t>
            </a:r>
            <a:r>
              <a:rPr lang="ru-RU" sz="1000" dirty="0">
                <a:solidFill>
                  <a:srgbClr val="002060"/>
                </a:solidFill>
              </a:rPr>
              <a:t>:</a:t>
            </a:r>
            <a:r>
              <a:rPr lang="en-US" sz="1000" dirty="0">
                <a:solidFill>
                  <a:srgbClr val="002060"/>
                </a:solidFill>
              </a:rPr>
              <a:t> </a:t>
            </a:r>
            <a:r>
              <a:rPr lang="en-US" sz="1000" dirty="0" err="1">
                <a:solidFill>
                  <a:srgbClr val="002060"/>
                </a:solidFill>
              </a:rPr>
              <a:t>Ganna</a:t>
            </a:r>
            <a:r>
              <a:rPr lang="en-GB" sz="1000" dirty="0">
                <a:solidFill>
                  <a:srgbClr val="002060"/>
                </a:solidFill>
              </a:rPr>
              <a:t>.</a:t>
            </a:r>
            <a:r>
              <a:rPr lang="en-US" sz="1000" dirty="0">
                <a:solidFill>
                  <a:srgbClr val="002060"/>
                </a:solidFill>
              </a:rPr>
              <a:t>Voronkova@uniconf.ru</a:t>
            </a:r>
            <a:r>
              <a:rPr lang="ru-RU" sz="1000" dirty="0">
                <a:solidFill>
                  <a:srgbClr val="002060"/>
                </a:solidFill>
              </a:rPr>
              <a:t/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ru-RU" sz="1000" dirty="0">
                <a:solidFill>
                  <a:srgbClr val="002060"/>
                </a:solidFill>
              </a:rPr>
              <a:t>т. 8-920-713-36-56 </a:t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en-US" sz="1000" dirty="0">
                <a:solidFill>
                  <a:srgbClr val="002060"/>
                </a:solidFill>
              </a:rPr>
              <a:t>E-mail</a:t>
            </a:r>
            <a:r>
              <a:rPr lang="ru-RU" sz="1000" dirty="0">
                <a:solidFill>
                  <a:srgbClr val="002060"/>
                </a:solidFill>
              </a:rPr>
              <a:t>: </a:t>
            </a:r>
            <a:r>
              <a:rPr lang="en-US" sz="1000" dirty="0">
                <a:solidFill>
                  <a:srgbClr val="002060"/>
                </a:solidFill>
              </a:rPr>
              <a:t>Olga.Krotova@uniconf.ru</a:t>
            </a:r>
            <a:r>
              <a:rPr lang="ru-RU" sz="1000" dirty="0">
                <a:solidFill>
                  <a:srgbClr val="002060"/>
                </a:solidFill>
              </a:rPr>
              <a:t/>
            </a:r>
            <a:br>
              <a:rPr lang="ru-RU" sz="1000" dirty="0">
                <a:solidFill>
                  <a:srgbClr val="002060"/>
                </a:solidFill>
              </a:rPr>
            </a:br>
            <a:r>
              <a:rPr lang="ru-RU" sz="950" dirty="0">
                <a:solidFill>
                  <a:srgbClr val="002060"/>
                </a:solidFill>
              </a:rPr>
              <a:t/>
            </a:r>
            <a:br>
              <a:rPr lang="ru-RU" sz="950" dirty="0">
                <a:solidFill>
                  <a:srgbClr val="002060"/>
                </a:solidFill>
              </a:rPr>
            </a:br>
            <a:r>
              <a:rPr lang="ru-RU" sz="1600" b="1" dirty="0" smtClean="0"/>
              <a:t>     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240" y="288355"/>
            <a:ext cx="3384376" cy="4896544"/>
          </a:xfrm>
        </p:spPr>
        <p:txBody>
          <a:bodyPr lIns="36000" tIns="36000" rIns="36000" bIns="36000">
            <a:noAutofit/>
          </a:bodyPr>
          <a:lstStyle/>
          <a:p>
            <a:pPr>
              <a:spcBef>
                <a:spcPts val="0"/>
              </a:spcBef>
            </a:pPr>
            <a:r>
              <a:rPr lang="ru-RU" sz="600" b="1" dirty="0" smtClean="0">
                <a:solidFill>
                  <a:srgbClr val="002060"/>
                </a:solidFill>
              </a:rPr>
              <a:t>ЗАО Агрофирма </a:t>
            </a:r>
            <a:r>
              <a:rPr lang="ru-RU" sz="600" b="1" dirty="0">
                <a:solidFill>
                  <a:srgbClr val="002060"/>
                </a:solidFill>
              </a:rPr>
              <a:t>«Рыльская»</a:t>
            </a:r>
            <a:r>
              <a:rPr lang="ru-RU" sz="600" dirty="0">
                <a:solidFill>
                  <a:srgbClr val="002060"/>
                </a:solidFill>
              </a:rPr>
              <a:t> - является сельскохозяйственным предприятием, созданным в сентябре 2006г. </a:t>
            </a:r>
            <a:r>
              <a:rPr lang="ru-RU" sz="600" dirty="0" smtClean="0">
                <a:solidFill>
                  <a:srgbClr val="002060"/>
                </a:solidFill>
              </a:rPr>
              <a:t>действовавшей </a:t>
            </a:r>
            <a:r>
              <a:rPr lang="ru-RU" sz="600" dirty="0">
                <a:solidFill>
                  <a:srgbClr val="002060"/>
                </a:solidFill>
              </a:rPr>
              <a:t>на территории Рыльского района Курской области. </a:t>
            </a:r>
            <a:endParaRPr lang="ru-RU" sz="6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600" b="1" dirty="0" smtClean="0">
                <a:solidFill>
                  <a:srgbClr val="002060"/>
                </a:solidFill>
              </a:rPr>
              <a:t>Основное направление деятельности предприятия:</a:t>
            </a:r>
            <a:r>
              <a:rPr lang="ru-RU" sz="600" dirty="0" smtClean="0">
                <a:solidFill>
                  <a:srgbClr val="002060"/>
                </a:solidFill>
              </a:rPr>
              <a:t> производство и реализация сельскохозяйственной продукции, в первую очередь зерновых культур и сахарной свеклы.</a:t>
            </a:r>
          </a:p>
          <a:p>
            <a:pPr>
              <a:spcBef>
                <a:spcPts val="0"/>
              </a:spcBef>
            </a:pPr>
            <a:r>
              <a:rPr lang="ru-RU" sz="600" b="1" dirty="0" smtClean="0">
                <a:solidFill>
                  <a:srgbClr val="002060"/>
                </a:solidFill>
              </a:rPr>
              <a:t>ЗАО </a:t>
            </a:r>
            <a:r>
              <a:rPr lang="ru-RU" sz="600" b="1" dirty="0">
                <a:solidFill>
                  <a:srgbClr val="002060"/>
                </a:solidFill>
              </a:rPr>
              <a:t>Агрофирма «Рыльская»</a:t>
            </a:r>
            <a:r>
              <a:rPr lang="ru-RU" sz="600" dirty="0">
                <a:solidFill>
                  <a:srgbClr val="002060"/>
                </a:solidFill>
              </a:rPr>
              <a:t> </a:t>
            </a:r>
            <a:r>
              <a:rPr lang="ru-RU" sz="600" dirty="0" smtClean="0">
                <a:solidFill>
                  <a:srgbClr val="002060"/>
                </a:solidFill>
              </a:rPr>
              <a:t>структурно состоит </a:t>
            </a:r>
            <a:r>
              <a:rPr lang="ru-RU" sz="600" dirty="0">
                <a:solidFill>
                  <a:srgbClr val="002060"/>
                </a:solidFill>
              </a:rPr>
              <a:t>из </a:t>
            </a:r>
            <a:r>
              <a:rPr lang="ru-RU" sz="600" dirty="0" smtClean="0">
                <a:solidFill>
                  <a:srgbClr val="002060"/>
                </a:solidFill>
              </a:rPr>
              <a:t>пяти </a:t>
            </a:r>
            <a:r>
              <a:rPr lang="ru-RU" sz="600" dirty="0">
                <a:solidFill>
                  <a:srgbClr val="002060"/>
                </a:solidFill>
              </a:rPr>
              <a:t>крупных отделений, образованных по территориальному признаку, и аппарата управления расположенного в </a:t>
            </a:r>
            <a:r>
              <a:rPr lang="ru-RU" sz="600" dirty="0" smtClean="0">
                <a:solidFill>
                  <a:srgbClr val="002060"/>
                </a:solidFill>
              </a:rPr>
              <a:t>городе </a:t>
            </a:r>
            <a:r>
              <a:rPr lang="ru-RU" sz="600" dirty="0">
                <a:solidFill>
                  <a:srgbClr val="002060"/>
                </a:solidFill>
              </a:rPr>
              <a:t>Рыльске Курской </a:t>
            </a:r>
            <a:r>
              <a:rPr lang="ru-RU" sz="600" dirty="0" smtClean="0">
                <a:solidFill>
                  <a:srgbClr val="002060"/>
                </a:solidFill>
              </a:rPr>
              <a:t>области.</a:t>
            </a:r>
          </a:p>
          <a:p>
            <a:pPr>
              <a:spcBef>
                <a:spcPts val="0"/>
              </a:spcBef>
            </a:pPr>
            <a:r>
              <a:rPr lang="ru-RU" sz="600" b="1" dirty="0">
                <a:solidFill>
                  <a:srgbClr val="002060"/>
                </a:solidFill>
              </a:rPr>
              <a:t>Агрофирма «Рыльская»</a:t>
            </a:r>
            <a:r>
              <a:rPr lang="ru-RU" sz="600" dirty="0">
                <a:solidFill>
                  <a:srgbClr val="002060"/>
                </a:solidFill>
              </a:rPr>
              <a:t> обрабатывает земельный клин на площади 40 тысяч га., ежегодно производит свыше 400 тысяч тонн свеклы и свыше 120 тысяч тонн зерновых. </a:t>
            </a:r>
          </a:p>
          <a:p>
            <a:pPr>
              <a:spcBef>
                <a:spcPts val="0"/>
              </a:spcBef>
            </a:pPr>
            <a:r>
              <a:rPr lang="ru-RU" sz="600" dirty="0" smtClean="0">
                <a:solidFill>
                  <a:srgbClr val="002060"/>
                </a:solidFill>
              </a:rPr>
              <a:t>В </a:t>
            </a:r>
            <a:r>
              <a:rPr lang="ru-RU" sz="600" dirty="0">
                <a:solidFill>
                  <a:srgbClr val="002060"/>
                </a:solidFill>
              </a:rPr>
              <a:t>деятельности предприятия задействовано свыше </a:t>
            </a:r>
            <a:r>
              <a:rPr lang="ru-RU" sz="600" dirty="0" smtClean="0">
                <a:solidFill>
                  <a:srgbClr val="002060"/>
                </a:solidFill>
              </a:rPr>
              <a:t>700 </a:t>
            </a:r>
            <a:r>
              <a:rPr lang="ru-RU" sz="600" dirty="0">
                <a:solidFill>
                  <a:srgbClr val="002060"/>
                </a:solidFill>
              </a:rPr>
              <a:t>человек. </a:t>
            </a:r>
            <a:r>
              <a:rPr lang="ru-RU" sz="600" b="1" dirty="0">
                <a:solidFill>
                  <a:srgbClr val="002060"/>
                </a:solidFill>
              </a:rPr>
              <a:t>Агрофирма "Рыльская"</a:t>
            </a:r>
            <a:r>
              <a:rPr lang="ru-RU" sz="600" dirty="0">
                <a:solidFill>
                  <a:srgbClr val="002060"/>
                </a:solidFill>
              </a:rPr>
              <a:t> является одним из крупнейших работодателей и налогоплательщиков Рыльского района Курской области, обеспечивает поддержание и развитие социальной инфраструктуры района</a:t>
            </a:r>
            <a:r>
              <a:rPr lang="ru-RU" sz="600" dirty="0" smtClean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endParaRPr lang="ru-RU" sz="60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endParaRPr lang="ru-RU" sz="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800" b="1" u="sng" dirty="0" smtClean="0">
                <a:solidFill>
                  <a:srgbClr val="002060"/>
                </a:solidFill>
              </a:rPr>
              <a:t>ЗАО </a:t>
            </a:r>
            <a:r>
              <a:rPr lang="ru-RU" sz="800" b="1" u="sng" dirty="0">
                <a:solidFill>
                  <a:srgbClr val="002060"/>
                </a:solidFill>
              </a:rPr>
              <a:t>Агрофирма «Рыльская» приглашает на работу</a:t>
            </a:r>
            <a:r>
              <a:rPr lang="ru-RU" sz="800" b="1" u="sng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800" dirty="0">
                <a:solidFill>
                  <a:srgbClr val="002060"/>
                </a:solidFill>
              </a:rPr>
              <a:t/>
            </a:r>
            <a:br>
              <a:rPr lang="ru-RU" sz="800" dirty="0">
                <a:solidFill>
                  <a:srgbClr val="002060"/>
                </a:solidFill>
              </a:rPr>
            </a:br>
            <a:r>
              <a:rPr lang="ru-RU" sz="750" dirty="0" smtClean="0">
                <a:solidFill>
                  <a:srgbClr val="002060"/>
                </a:solidFill>
              </a:rPr>
              <a:t>Агроном </a:t>
            </a:r>
            <a:r>
              <a:rPr lang="ru-RU" sz="750" dirty="0">
                <a:solidFill>
                  <a:srgbClr val="002060"/>
                </a:solidFill>
              </a:rPr>
              <a:t>по СХЗР </a:t>
            </a:r>
            <a:r>
              <a:rPr lang="ru-RU" sz="750" dirty="0" smtClean="0">
                <a:solidFill>
                  <a:srgbClr val="002060"/>
                </a:solidFill>
              </a:rPr>
              <a:t>– </a:t>
            </a:r>
            <a:r>
              <a:rPr lang="ru-RU" sz="750" dirty="0" smtClean="0">
                <a:solidFill>
                  <a:srgbClr val="002060"/>
                </a:solidFill>
              </a:rPr>
              <a:t>з/п от </a:t>
            </a:r>
            <a:r>
              <a:rPr lang="ru-RU" sz="750" dirty="0" smtClean="0">
                <a:solidFill>
                  <a:srgbClr val="002060"/>
                </a:solidFill>
              </a:rPr>
              <a:t>115 </a:t>
            </a:r>
            <a:r>
              <a:rPr lang="ru-RU" sz="750" dirty="0">
                <a:solidFill>
                  <a:srgbClr val="002060"/>
                </a:solidFill>
              </a:rPr>
              <a:t>000 руб. </a:t>
            </a:r>
            <a:br>
              <a:rPr lang="ru-RU" sz="750" dirty="0">
                <a:solidFill>
                  <a:srgbClr val="002060"/>
                </a:solidFill>
              </a:rPr>
            </a:br>
            <a:r>
              <a:rPr lang="ru-RU" sz="750" dirty="0" smtClean="0">
                <a:solidFill>
                  <a:srgbClr val="002060"/>
                </a:solidFill>
              </a:rPr>
              <a:t>Агроном </a:t>
            </a:r>
            <a:r>
              <a:rPr lang="ru-RU" sz="750" dirty="0">
                <a:solidFill>
                  <a:srgbClr val="002060"/>
                </a:solidFill>
              </a:rPr>
              <a:t>по </a:t>
            </a:r>
            <a:r>
              <a:rPr lang="ru-RU" sz="750" dirty="0" smtClean="0">
                <a:solidFill>
                  <a:srgbClr val="002060"/>
                </a:solidFill>
              </a:rPr>
              <a:t>науке – </a:t>
            </a:r>
            <a:r>
              <a:rPr lang="ru-RU" sz="750" dirty="0" smtClean="0">
                <a:solidFill>
                  <a:srgbClr val="002060"/>
                </a:solidFill>
              </a:rPr>
              <a:t>з/п от </a:t>
            </a:r>
            <a:r>
              <a:rPr lang="ru-RU" sz="750" dirty="0" smtClean="0">
                <a:solidFill>
                  <a:srgbClr val="002060"/>
                </a:solidFill>
              </a:rPr>
              <a:t>115 </a:t>
            </a:r>
            <a:r>
              <a:rPr lang="ru-RU" sz="750" dirty="0">
                <a:solidFill>
                  <a:srgbClr val="002060"/>
                </a:solidFill>
              </a:rPr>
              <a:t>000 руб. </a:t>
            </a:r>
            <a:endParaRPr lang="ru-RU" sz="750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Заместитель исполнительного директора по животноводству</a:t>
            </a:r>
            <a:r>
              <a:rPr lang="en-US" sz="750" dirty="0" smtClean="0">
                <a:solidFill>
                  <a:srgbClr val="002060"/>
                </a:solidFill>
              </a:rPr>
              <a:t> </a:t>
            </a:r>
            <a:r>
              <a:rPr lang="en-US" sz="750" dirty="0" smtClean="0">
                <a:solidFill>
                  <a:srgbClr val="002060"/>
                </a:solidFill>
              </a:rPr>
              <a:t>(</a:t>
            </a:r>
            <a:r>
              <a:rPr lang="ru-RU" sz="750" dirty="0" smtClean="0">
                <a:solidFill>
                  <a:srgbClr val="002060"/>
                </a:solidFill>
              </a:rPr>
              <a:t>з/п  </a:t>
            </a:r>
            <a:r>
              <a:rPr lang="ru-RU" sz="750" dirty="0" smtClean="0">
                <a:solidFill>
                  <a:srgbClr val="002060"/>
                </a:solidFill>
              </a:rPr>
              <a:t>по  результатам  собеседования)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Директор по экономике и финансам </a:t>
            </a:r>
            <a:r>
              <a:rPr lang="ru-RU" sz="750" dirty="0" smtClean="0">
                <a:solidFill>
                  <a:srgbClr val="002060"/>
                </a:solidFill>
              </a:rPr>
              <a:t>(з/п по  </a:t>
            </a:r>
            <a:r>
              <a:rPr lang="ru-RU" sz="750" dirty="0" smtClean="0">
                <a:solidFill>
                  <a:srgbClr val="002060"/>
                </a:solidFill>
              </a:rPr>
              <a:t>результатам  собеседования)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Управляющий отделением </a:t>
            </a:r>
            <a:r>
              <a:rPr lang="ru-RU" sz="750" dirty="0" smtClean="0">
                <a:solidFill>
                  <a:srgbClr val="002060"/>
                </a:solidFill>
              </a:rPr>
              <a:t>(з/п по  </a:t>
            </a:r>
            <a:r>
              <a:rPr lang="ru-RU" sz="750" dirty="0" smtClean="0">
                <a:solidFill>
                  <a:srgbClr val="002060"/>
                </a:solidFill>
              </a:rPr>
              <a:t>результатам  собеседования)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Главный  энергетик  </a:t>
            </a:r>
            <a:r>
              <a:rPr lang="ru-RU" sz="750" dirty="0">
                <a:solidFill>
                  <a:srgbClr val="002060"/>
                </a:solidFill>
              </a:rPr>
              <a:t>- з/п  </a:t>
            </a:r>
            <a:r>
              <a:rPr lang="ru-RU" sz="750" dirty="0" smtClean="0">
                <a:solidFill>
                  <a:srgbClr val="002060"/>
                </a:solidFill>
              </a:rPr>
              <a:t>от 60 000 руб.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Экономист </a:t>
            </a:r>
            <a:r>
              <a:rPr lang="ru-RU" sz="750" dirty="0">
                <a:solidFill>
                  <a:srgbClr val="002060"/>
                </a:solidFill>
              </a:rPr>
              <a:t>по учету </a:t>
            </a:r>
            <a:r>
              <a:rPr lang="ru-RU" sz="750" dirty="0" smtClean="0">
                <a:solidFill>
                  <a:srgbClr val="002060"/>
                </a:solidFill>
              </a:rPr>
              <a:t>ГСМ - </a:t>
            </a:r>
            <a:r>
              <a:rPr lang="ru-RU" sz="750" dirty="0">
                <a:solidFill>
                  <a:srgbClr val="002060"/>
                </a:solidFill>
              </a:rPr>
              <a:t>з/п </a:t>
            </a:r>
            <a:r>
              <a:rPr lang="ru-RU" sz="750" dirty="0" smtClean="0">
                <a:solidFill>
                  <a:srgbClr val="002060"/>
                </a:solidFill>
              </a:rPr>
              <a:t>от 37 950 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Рабочий по комплексному </a:t>
            </a:r>
            <a:r>
              <a:rPr lang="ru-RU" sz="750" dirty="0" smtClean="0">
                <a:solidFill>
                  <a:srgbClr val="002060"/>
                </a:solidFill>
              </a:rPr>
              <a:t>обслуж. </a:t>
            </a:r>
            <a:r>
              <a:rPr lang="ru-RU" sz="750" dirty="0">
                <a:solidFill>
                  <a:srgbClr val="002060"/>
                </a:solidFill>
              </a:rPr>
              <a:t>и ремонту зданий </a:t>
            </a:r>
            <a:r>
              <a:rPr lang="ru-RU" sz="750" dirty="0" smtClean="0">
                <a:solidFill>
                  <a:srgbClr val="002060"/>
                </a:solidFill>
              </a:rPr>
              <a:t>- </a:t>
            </a:r>
            <a:r>
              <a:rPr lang="ru-RU" sz="750" dirty="0">
                <a:solidFill>
                  <a:srgbClr val="002060"/>
                </a:solidFill>
              </a:rPr>
              <a:t>з/п от </a:t>
            </a:r>
            <a:r>
              <a:rPr lang="ru-RU" sz="750" dirty="0" smtClean="0">
                <a:solidFill>
                  <a:srgbClr val="002060"/>
                </a:solidFill>
              </a:rPr>
              <a:t>43 100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Механик по ремонту и выпуску автотранспорта </a:t>
            </a:r>
            <a:r>
              <a:rPr lang="ru-RU" sz="750" dirty="0" smtClean="0">
                <a:solidFill>
                  <a:srgbClr val="002060"/>
                </a:solidFill>
              </a:rPr>
              <a:t>– </a:t>
            </a:r>
            <a:r>
              <a:rPr lang="ru-RU" sz="750" dirty="0" smtClean="0">
                <a:solidFill>
                  <a:srgbClr val="002060"/>
                </a:solidFill>
              </a:rPr>
              <a:t>з/п от </a:t>
            </a:r>
            <a:r>
              <a:rPr lang="ru-RU" sz="750" dirty="0" smtClean="0">
                <a:solidFill>
                  <a:srgbClr val="002060"/>
                </a:solidFill>
              </a:rPr>
              <a:t>41 600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Тракторист-машинист </a:t>
            </a:r>
            <a:r>
              <a:rPr lang="ru-RU" sz="750" dirty="0" smtClean="0">
                <a:solidFill>
                  <a:srgbClr val="002060"/>
                </a:solidFill>
              </a:rPr>
              <a:t>с/х </a:t>
            </a:r>
            <a:r>
              <a:rPr lang="ru-RU" sz="750" dirty="0" smtClean="0">
                <a:solidFill>
                  <a:srgbClr val="002060"/>
                </a:solidFill>
              </a:rPr>
              <a:t>производства - </a:t>
            </a:r>
            <a:r>
              <a:rPr lang="ru-RU" sz="750" dirty="0">
                <a:solidFill>
                  <a:srgbClr val="002060"/>
                </a:solidFill>
              </a:rPr>
              <a:t>з/п от  </a:t>
            </a:r>
            <a:r>
              <a:rPr lang="ru-RU" sz="750" dirty="0" smtClean="0">
                <a:solidFill>
                  <a:srgbClr val="002060"/>
                </a:solidFill>
              </a:rPr>
              <a:t>80 000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Токарь </a:t>
            </a:r>
            <a:r>
              <a:rPr lang="ru-RU" sz="750" dirty="0">
                <a:solidFill>
                  <a:srgbClr val="002060"/>
                </a:solidFill>
              </a:rPr>
              <a:t>–</a:t>
            </a:r>
            <a:r>
              <a:rPr lang="ru-RU" sz="750" dirty="0" smtClean="0">
                <a:solidFill>
                  <a:srgbClr val="002060"/>
                </a:solidFill>
              </a:rPr>
              <a:t>з/п  </a:t>
            </a:r>
            <a:r>
              <a:rPr lang="ru-RU" sz="750" dirty="0" smtClean="0">
                <a:solidFill>
                  <a:srgbClr val="002060"/>
                </a:solidFill>
              </a:rPr>
              <a:t>от 40 000 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Кладовщик склада </a:t>
            </a:r>
            <a:r>
              <a:rPr lang="ru-RU" sz="750" dirty="0" smtClean="0">
                <a:solidFill>
                  <a:srgbClr val="002060"/>
                </a:solidFill>
              </a:rPr>
              <a:t>ГСМ и </a:t>
            </a:r>
            <a:r>
              <a:rPr lang="ru-RU" sz="750" dirty="0">
                <a:solidFill>
                  <a:srgbClr val="002060"/>
                </a:solidFill>
              </a:rPr>
              <a:t>запасных </a:t>
            </a:r>
            <a:r>
              <a:rPr lang="ru-RU" sz="750" dirty="0" smtClean="0">
                <a:solidFill>
                  <a:srgbClr val="002060"/>
                </a:solidFill>
              </a:rPr>
              <a:t>частей </a:t>
            </a:r>
            <a:r>
              <a:rPr lang="ru-RU" sz="750" dirty="0">
                <a:solidFill>
                  <a:srgbClr val="002060"/>
                </a:solidFill>
              </a:rPr>
              <a:t>–з/п </a:t>
            </a:r>
            <a:r>
              <a:rPr lang="ru-RU" sz="750" dirty="0" smtClean="0">
                <a:solidFill>
                  <a:srgbClr val="002060"/>
                </a:solidFill>
              </a:rPr>
              <a:t>от </a:t>
            </a:r>
            <a:r>
              <a:rPr lang="ru-RU" sz="750" dirty="0" smtClean="0">
                <a:solidFill>
                  <a:srgbClr val="002060"/>
                </a:solidFill>
              </a:rPr>
              <a:t>30 000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Слесарь-ремонтник – </a:t>
            </a:r>
            <a:r>
              <a:rPr lang="ru-RU" sz="750" dirty="0" smtClean="0">
                <a:solidFill>
                  <a:srgbClr val="002060"/>
                </a:solidFill>
              </a:rPr>
              <a:t>з/п от  </a:t>
            </a:r>
            <a:r>
              <a:rPr lang="ru-RU" sz="750" dirty="0" smtClean="0">
                <a:solidFill>
                  <a:srgbClr val="002060"/>
                </a:solidFill>
              </a:rPr>
              <a:t>30 000 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Оператор машинного </a:t>
            </a:r>
            <a:r>
              <a:rPr lang="ru-RU" sz="750" dirty="0" smtClean="0">
                <a:solidFill>
                  <a:srgbClr val="002060"/>
                </a:solidFill>
              </a:rPr>
              <a:t>доения </a:t>
            </a:r>
            <a:r>
              <a:rPr lang="ru-RU" sz="750" dirty="0">
                <a:solidFill>
                  <a:srgbClr val="002060"/>
                </a:solidFill>
              </a:rPr>
              <a:t>–з/п </a:t>
            </a:r>
            <a:r>
              <a:rPr lang="ru-RU" sz="750" dirty="0" smtClean="0">
                <a:solidFill>
                  <a:srgbClr val="002060"/>
                </a:solidFill>
              </a:rPr>
              <a:t>от </a:t>
            </a:r>
            <a:r>
              <a:rPr lang="ru-RU" sz="750" dirty="0" smtClean="0">
                <a:solidFill>
                  <a:srgbClr val="002060"/>
                </a:solidFill>
              </a:rPr>
              <a:t>40 000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Электрогазосварщик </a:t>
            </a:r>
            <a:r>
              <a:rPr lang="ru-RU" sz="750" dirty="0" smtClean="0">
                <a:solidFill>
                  <a:srgbClr val="002060"/>
                </a:solidFill>
              </a:rPr>
              <a:t> </a:t>
            </a:r>
            <a:r>
              <a:rPr lang="ru-RU" sz="750" dirty="0">
                <a:solidFill>
                  <a:srgbClr val="002060"/>
                </a:solidFill>
              </a:rPr>
              <a:t>- з/п </a:t>
            </a:r>
            <a:r>
              <a:rPr lang="ru-RU" sz="750" dirty="0" smtClean="0">
                <a:solidFill>
                  <a:srgbClr val="002060"/>
                </a:solidFill>
              </a:rPr>
              <a:t>от </a:t>
            </a:r>
            <a:r>
              <a:rPr lang="ru-RU" sz="750" dirty="0" smtClean="0">
                <a:solidFill>
                  <a:srgbClr val="002060"/>
                </a:solidFill>
              </a:rPr>
              <a:t>40 000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Машинист зерновых погрузочно-разгрузочных </a:t>
            </a:r>
            <a:r>
              <a:rPr lang="ru-RU" sz="750" dirty="0" smtClean="0">
                <a:solidFill>
                  <a:srgbClr val="002060"/>
                </a:solidFill>
              </a:rPr>
              <a:t>машин </a:t>
            </a:r>
            <a:r>
              <a:rPr lang="ru-RU" sz="750" dirty="0">
                <a:solidFill>
                  <a:srgbClr val="002060"/>
                </a:solidFill>
              </a:rPr>
              <a:t>–з/п </a:t>
            </a:r>
            <a:r>
              <a:rPr lang="ru-RU" sz="750" dirty="0" smtClean="0">
                <a:solidFill>
                  <a:srgbClr val="002060"/>
                </a:solidFill>
              </a:rPr>
              <a:t>от </a:t>
            </a:r>
            <a:r>
              <a:rPr lang="ru-RU" sz="750" dirty="0" smtClean="0">
                <a:solidFill>
                  <a:srgbClr val="002060"/>
                </a:solidFill>
              </a:rPr>
              <a:t>35 000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Водитель </a:t>
            </a:r>
            <a:r>
              <a:rPr lang="ru-RU" sz="750" dirty="0">
                <a:solidFill>
                  <a:srgbClr val="002060"/>
                </a:solidFill>
              </a:rPr>
              <a:t>автомобиля (грузового</a:t>
            </a:r>
            <a:r>
              <a:rPr lang="ru-RU" sz="750" dirty="0" smtClean="0">
                <a:solidFill>
                  <a:srgbClr val="002060"/>
                </a:solidFill>
              </a:rPr>
              <a:t>) – </a:t>
            </a:r>
            <a:r>
              <a:rPr lang="ru-RU" sz="750" dirty="0" smtClean="0">
                <a:solidFill>
                  <a:srgbClr val="002060"/>
                </a:solidFill>
              </a:rPr>
              <a:t>з/п от  </a:t>
            </a:r>
            <a:r>
              <a:rPr lang="ru-RU" sz="750" dirty="0" smtClean="0">
                <a:solidFill>
                  <a:srgbClr val="002060"/>
                </a:solidFill>
              </a:rPr>
              <a:t>60 000 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Б</a:t>
            </a:r>
            <a:r>
              <a:rPr lang="ru-RU" sz="750" dirty="0" smtClean="0">
                <a:solidFill>
                  <a:srgbClr val="002060"/>
                </a:solidFill>
              </a:rPr>
              <a:t>ригадир </a:t>
            </a:r>
            <a:r>
              <a:rPr lang="ru-RU" sz="750" dirty="0">
                <a:solidFill>
                  <a:srgbClr val="002060"/>
                </a:solidFill>
              </a:rPr>
              <a:t>основного </a:t>
            </a:r>
            <a:r>
              <a:rPr lang="ru-RU" sz="750" dirty="0" smtClean="0">
                <a:solidFill>
                  <a:srgbClr val="002060"/>
                </a:solidFill>
              </a:rPr>
              <a:t>производства – </a:t>
            </a:r>
            <a:r>
              <a:rPr lang="ru-RU" sz="750" dirty="0" smtClean="0">
                <a:solidFill>
                  <a:srgbClr val="002060"/>
                </a:solidFill>
              </a:rPr>
              <a:t>з/п от  </a:t>
            </a:r>
            <a:r>
              <a:rPr lang="ru-RU" sz="750" dirty="0" smtClean="0">
                <a:solidFill>
                  <a:srgbClr val="002060"/>
                </a:solidFill>
              </a:rPr>
              <a:t>40 000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r>
              <a:rPr lang="ru-RU" sz="750" dirty="0">
                <a:solidFill>
                  <a:srgbClr val="002060"/>
                </a:solidFill>
              </a:rPr>
              <a:t/>
            </a:r>
            <a:br>
              <a:rPr lang="ru-RU" sz="750" dirty="0">
                <a:solidFill>
                  <a:srgbClr val="002060"/>
                </a:solidFill>
              </a:rPr>
            </a:br>
            <a:r>
              <a:rPr lang="ru-RU" sz="750" dirty="0" smtClean="0">
                <a:solidFill>
                  <a:srgbClr val="002060"/>
                </a:solidFill>
              </a:rPr>
              <a:t>Подсобный рабочий </a:t>
            </a:r>
            <a:r>
              <a:rPr lang="ru-RU" sz="750" dirty="0">
                <a:solidFill>
                  <a:srgbClr val="002060"/>
                </a:solidFill>
              </a:rPr>
              <a:t>–з/п </a:t>
            </a:r>
            <a:r>
              <a:rPr lang="ru-RU" sz="750" dirty="0" smtClean="0">
                <a:solidFill>
                  <a:srgbClr val="002060"/>
                </a:solidFill>
              </a:rPr>
              <a:t>от </a:t>
            </a:r>
            <a:r>
              <a:rPr lang="ru-RU" sz="750" dirty="0" smtClean="0">
                <a:solidFill>
                  <a:srgbClr val="002060"/>
                </a:solidFill>
              </a:rPr>
              <a:t>35 000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Оператор сушильных </a:t>
            </a:r>
            <a:r>
              <a:rPr lang="ru-RU" sz="750" dirty="0" smtClean="0">
                <a:solidFill>
                  <a:srgbClr val="002060"/>
                </a:solidFill>
              </a:rPr>
              <a:t>установок – </a:t>
            </a:r>
            <a:r>
              <a:rPr lang="ru-RU" sz="750" dirty="0" smtClean="0">
                <a:solidFill>
                  <a:srgbClr val="002060"/>
                </a:solidFill>
              </a:rPr>
              <a:t>з/п от </a:t>
            </a:r>
            <a:r>
              <a:rPr lang="ru-RU" sz="750" dirty="0" smtClean="0">
                <a:solidFill>
                  <a:srgbClr val="002060"/>
                </a:solidFill>
              </a:rPr>
              <a:t>35 000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>
                <a:solidFill>
                  <a:srgbClr val="002060"/>
                </a:solidFill>
              </a:rPr>
              <a:t>Электрик </a:t>
            </a:r>
            <a:r>
              <a:rPr lang="ru-RU" sz="750" dirty="0" smtClean="0">
                <a:solidFill>
                  <a:srgbClr val="002060"/>
                </a:solidFill>
              </a:rPr>
              <a:t>участка – </a:t>
            </a:r>
            <a:r>
              <a:rPr lang="ru-RU" sz="750" dirty="0" smtClean="0">
                <a:solidFill>
                  <a:srgbClr val="002060"/>
                </a:solidFill>
              </a:rPr>
              <a:t>з/п от </a:t>
            </a:r>
            <a:r>
              <a:rPr lang="ru-RU" sz="750" dirty="0" smtClean="0">
                <a:solidFill>
                  <a:srgbClr val="002060"/>
                </a:solidFill>
              </a:rPr>
              <a:t>35 000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750" dirty="0" smtClean="0">
                <a:solidFill>
                  <a:srgbClr val="002060"/>
                </a:solidFill>
              </a:rPr>
              <a:t>Учетчик </a:t>
            </a:r>
            <a:r>
              <a:rPr lang="ru-RU" sz="750" dirty="0">
                <a:solidFill>
                  <a:srgbClr val="002060"/>
                </a:solidFill>
              </a:rPr>
              <a:t>–з/п </a:t>
            </a:r>
            <a:r>
              <a:rPr lang="ru-RU" sz="750" dirty="0" smtClean="0">
                <a:solidFill>
                  <a:srgbClr val="002060"/>
                </a:solidFill>
              </a:rPr>
              <a:t>от </a:t>
            </a:r>
            <a:r>
              <a:rPr lang="ru-RU" sz="750" dirty="0" smtClean="0">
                <a:solidFill>
                  <a:srgbClr val="002060"/>
                </a:solidFill>
              </a:rPr>
              <a:t>25 000 </a:t>
            </a:r>
            <a:r>
              <a:rPr lang="ru-RU" sz="750" dirty="0" smtClean="0">
                <a:solidFill>
                  <a:srgbClr val="002060"/>
                </a:solidFill>
              </a:rPr>
              <a:t>руб.</a:t>
            </a:r>
            <a:endParaRPr lang="ru-RU" sz="750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780000" y="0"/>
            <a:ext cx="0" cy="53292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http://ngoipr.org.ua/wp-content/uploads/2016/03/1deb351ad2770a2e9974f364361a50f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0000" y="2664620"/>
            <a:ext cx="3781263" cy="2674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506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10</Words>
  <Application>Microsoft Office PowerPoint</Application>
  <PresentationFormat>Произвольный</PresentationFormat>
  <Paragraphs>30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Грань</vt:lpstr>
      <vt:lpstr>ЗАО Агрофирма «Рыльская» </vt:lpstr>
      <vt:lpstr> ЗАО Агрофирма «Рыльская» предлагает: - оформление согласно ТК РФ - предоставление жилья за счет компании - льготное питание - корпоративная связь - корпоративная одежда  Наши контакты: Приемная  т. 8(47152)2-11-00 E-mail: AF-Rylskaya@uniconf.ru Отдел кадров т. 8-920-728-82-64 E-mail: Ganna.Voronkova@uniconf.ru т. 8-920-713-36-56  E-mail: Olga.Krotova@uniconf.ru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«Промсахар»</dc:title>
  <dc:creator>Новичков Дмитрий Сергеевич</dc:creator>
  <cp:lastModifiedBy>Чертушкина Елена Васильевна</cp:lastModifiedBy>
  <cp:revision>40</cp:revision>
  <dcterms:created xsi:type="dcterms:W3CDTF">2023-03-20T05:03:16Z</dcterms:created>
  <dcterms:modified xsi:type="dcterms:W3CDTF">2024-09-05T09:27:09Z</dcterms:modified>
</cp:coreProperties>
</file>